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813" r:id="rId3"/>
    <p:sldId id="827" r:id="rId4"/>
    <p:sldId id="831" r:id="rId5"/>
    <p:sldId id="833" r:id="rId6"/>
    <p:sldId id="700" r:id="rId7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7514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y" initials="V" lastIdx="2" clrIdx="0">
    <p:extLst>
      <p:ext uri="{19B8F6BF-5375-455C-9EA6-DF929625EA0E}">
        <p15:presenceInfo xmlns:p15="http://schemas.microsoft.com/office/powerpoint/2012/main" userId="6226df73ba5ae818" providerId="Windows Live"/>
      </p:ext>
    </p:extLst>
  </p:cmAuthor>
  <p:cmAuthor id="2" name="Сафиулин Ринат Сабирьянович" initials="СРС" lastIdx="1" clrIdx="1">
    <p:extLst>
      <p:ext uri="{19B8F6BF-5375-455C-9EA6-DF929625EA0E}">
        <p15:presenceInfo xmlns:p15="http://schemas.microsoft.com/office/powerpoint/2012/main" userId="S-1-5-21-1853684183-4003457568-1220029711-198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2B1"/>
    <a:srgbClr val="6FAC46"/>
    <a:srgbClr val="EF8B11"/>
    <a:srgbClr val="FCBABF"/>
    <a:srgbClr val="F74754"/>
    <a:srgbClr val="F07489"/>
    <a:srgbClr val="CD81A7"/>
    <a:srgbClr val="99CFD3"/>
    <a:srgbClr val="6CBAC0"/>
    <a:srgbClr val="73B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2" autoAdjust="0"/>
    <p:restoredTop sz="87464" autoAdjust="0"/>
  </p:normalViewPr>
  <p:slideViewPr>
    <p:cSldViewPr snapToGrid="0" snapToObjects="1">
      <p:cViewPr varScale="1">
        <p:scale>
          <a:sx n="161" d="100"/>
          <a:sy n="161" d="100"/>
        </p:scale>
        <p:origin x="114" y="114"/>
      </p:cViewPr>
      <p:guideLst>
        <p:guide orient="horz" pos="3838"/>
        <p:guide pos="7514"/>
        <p:guide orient="horz" pos="318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71063-C7F9-45DD-7368-C6A15719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5CAAF5-10F6-56F8-5F9D-E299FE2FC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688A65-D404-80CE-7D81-4D31440CA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6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14C93-5DA5-D946-B4BF-CB012681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AA3FE8-4282-2CFC-7D97-6DE07756B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49491E-DCA9-B9E6-79C4-FAD70A13B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2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5AC0-ED0F-8657-01A3-AF63EE656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BD84DE-44FE-4469-6444-FFDEEC278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BC4671-B758-2BA8-A1A1-C6AC83F41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2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01F1B-9C19-343A-B3BD-6F93E09F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643DE0-6C4E-4B2E-A77B-33693F62A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7B15A38-84BB-B941-72B6-9F0E5B68F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7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1:notes"/>
          <p:cNvSpPr txBox="1">
            <a:spLocks noGrp="1"/>
          </p:cNvSpPr>
          <p:nvPr>
            <p:ph type="body" idx="1"/>
          </p:nvPr>
        </p:nvSpPr>
        <p:spPr>
          <a:xfrm>
            <a:off x="984077" y="3505238"/>
            <a:ext cx="7872699" cy="3320758"/>
          </a:xfrm>
          <a:prstGeom prst="rect">
            <a:avLst/>
          </a:prstGeom>
        </p:spPr>
        <p:txBody>
          <a:bodyPr spcFirstLastPara="1" wrap="square" lIns="78461" tIns="78461" rIns="78461" bIns="7846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76" name="Google Shape;1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552450"/>
            <a:ext cx="4921250" cy="276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526648" y="6254910"/>
            <a:ext cx="5193143" cy="17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62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609912" y="6377939"/>
            <a:ext cx="28055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727491" y="6254910"/>
            <a:ext cx="301368" cy="3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9820" marR="0" lvl="0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9820" marR="0" lvl="1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49820" marR="0" lvl="2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49820" marR="0" lvl="3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49820" marR="0" lvl="4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9820" marR="0" lvl="5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9820" marR="0" lvl="6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9820" marR="0" lvl="7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9820" marR="0" lvl="8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5082-1CAF-4145-9E99-2719D4688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BADA3-5853-4FB8-974A-D8663DF9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E16CC-8AA5-4C7D-8414-9863BE14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B958D-A73C-448E-9F81-00E4C796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24C44-B99C-4B49-ADF0-01A9BD5E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4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57" r:id="rId5"/>
    <p:sldLayoutId id="2147483659" r:id="rId6"/>
    <p:sldLayoutId id="2147483660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2578768-22A4-4210-8561-6D1852841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75" y="1235015"/>
            <a:ext cx="5800739" cy="50198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3F92D-0A5B-4E8B-9463-A336E270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06" y="2835910"/>
            <a:ext cx="5466494" cy="12642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B52B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трансформация строительной отрасли: </a:t>
            </a:r>
            <a:br>
              <a:rPr lang="ru-RU" sz="2400" b="1" dirty="0">
                <a:solidFill>
                  <a:srgbClr val="4B52B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>
                <a:solidFill>
                  <a:srgbClr val="4B52B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ТИМ как ключевой критерий в системе оценки деловой репутации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3B03A-DB33-4C45-B42D-F122A9F74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065" y="4957568"/>
            <a:ext cx="3785118" cy="8554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МОРОЗ Антон Михайлович</a:t>
            </a:r>
          </a:p>
          <a:p>
            <a:r>
              <a:rPr lang="ru-RU" dirty="0"/>
              <a:t>Вице-президент НОСТРОЙ </a:t>
            </a:r>
          </a:p>
          <a:p>
            <a:endParaRPr lang="ru-RU" dirty="0"/>
          </a:p>
        </p:txBody>
      </p:sp>
      <p:pic>
        <p:nvPicPr>
          <p:cNvPr id="11" name="Рисунок 10" descr="Изображение выглядит как темнота, чер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8CC8AD0-9338-4B8B-B80D-4A3582EC3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9692" r="12512" b="19021"/>
          <a:stretch/>
        </p:blipFill>
        <p:spPr>
          <a:xfrm>
            <a:off x="6593635" y="603115"/>
            <a:ext cx="7346102" cy="699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7A537-29B0-44AD-A1EC-8D01151B5BEF}"/>
              </a:ext>
            </a:extLst>
          </p:cNvPr>
          <p:cNvSpPr txBox="1"/>
          <p:nvPr/>
        </p:nvSpPr>
        <p:spPr>
          <a:xfrm>
            <a:off x="887767" y="701392"/>
            <a:ext cx="7430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1D1E40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6000" dirty="0">
              <a:solidFill>
                <a:srgbClr val="1D1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5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21C43F-F82F-1774-0BDA-5A28CE63879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963E5-F143-B5C6-732C-50A11C82A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>
            <a:fillRect/>
          </a:stretch>
        </p:blipFill>
        <p:spPr>
          <a:xfrm>
            <a:off x="-5752" y="489323"/>
            <a:ext cx="12197752" cy="6368678"/>
          </a:xfrm>
          <a:prstGeom prst="rect">
            <a:avLst/>
          </a:prstGeom>
        </p:spPr>
      </p:pic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AA0AD15C-EF38-7282-7657-FE92BDC237BB}"/>
              </a:ext>
            </a:extLst>
          </p:cNvPr>
          <p:cNvSpPr txBox="1"/>
          <p:nvPr/>
        </p:nvSpPr>
        <p:spPr bwMode="auto">
          <a:xfrm>
            <a:off x="605764" y="6529936"/>
            <a:ext cx="271384" cy="235234"/>
          </a:xfrm>
          <a:prstGeom prst="rect">
            <a:avLst/>
          </a:prstGeom>
        </p:spPr>
        <p:txBody>
          <a:bodyPr vert="horz" lIns="93058" tIns="46530" rIns="93058" bIns="46530" rtlCol="0" anchor="ctr"/>
          <a:lstStyle>
            <a:defPPr>
              <a:defRPr lang="ru-RU"/>
            </a:defPPr>
            <a:lvl1pPr marL="0" algn="l" defTabSz="914400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sym typeface="Calibri"/>
            </a:endParaRPr>
          </a:p>
        </p:txBody>
      </p:sp>
      <p:pic>
        <p:nvPicPr>
          <p:cNvPr id="33" name="Picture 42" descr="Picture 42">
            <a:extLst>
              <a:ext uri="{FF2B5EF4-FFF2-40B4-BE49-F238E27FC236}">
                <a16:creationId xmlns:a16="http://schemas.microsoft.com/office/drawing/2014/main" id="{A2E52697-1414-89D7-1BF5-B235F307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16" t="95562" r="39388"/>
          <a:stretch>
            <a:fillRect/>
          </a:stretch>
        </p:blipFill>
        <p:spPr>
          <a:xfrm>
            <a:off x="-1134" y="-5969"/>
            <a:ext cx="12193134" cy="51056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Box 27">
            <a:extLst>
              <a:ext uri="{FF2B5EF4-FFF2-40B4-BE49-F238E27FC236}">
                <a16:creationId xmlns:a16="http://schemas.microsoft.com/office/drawing/2014/main" id="{13F73000-0A66-3096-CC06-13B53229E8FE}"/>
              </a:ext>
            </a:extLst>
          </p:cNvPr>
          <p:cNvSpPr txBox="1"/>
          <p:nvPr/>
        </p:nvSpPr>
        <p:spPr>
          <a:xfrm>
            <a:off x="460440" y="79572"/>
            <a:ext cx="1095230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rgbClr val="4859A7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СЕРВИСЫ ЕДИНОГО ИНФОРМАЦИОННОГО ПРОСТРАНСТВА НОСТРОЙ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Calibri"/>
              <a:sym typeface="Verdana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1CC01D3-7F16-9116-4844-430C15904485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460440" y="6326744"/>
            <a:ext cx="196527" cy="26930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50A4B879-0844-44B8-9C10-A73C4AC04130}" type="slidenum">
              <a:rPr lang="en-US" sz="1150" smtClean="0"/>
              <a:t>2</a:t>
            </a:fld>
            <a:endParaRPr sz="115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436122-FF00-9943-9390-BA9CE864B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853" y="92579"/>
            <a:ext cx="364095" cy="36409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D67EFFF-D362-DBAF-51F1-BE8D3012A822}"/>
              </a:ext>
            </a:extLst>
          </p:cNvPr>
          <p:cNvGrpSpPr/>
          <p:nvPr/>
        </p:nvGrpSpPr>
        <p:grpSpPr>
          <a:xfrm>
            <a:off x="7953556" y="2160600"/>
            <a:ext cx="4139166" cy="638381"/>
            <a:chOff x="7953556" y="804505"/>
            <a:chExt cx="4139166" cy="855048"/>
          </a:xfrm>
        </p:grpSpPr>
        <p:sp>
          <p:nvSpPr>
            <p:cNvPr id="8" name="Shape 1">
              <a:extLst>
                <a:ext uri="{FF2B5EF4-FFF2-40B4-BE49-F238E27FC236}">
                  <a16:creationId xmlns:a16="http://schemas.microsoft.com/office/drawing/2014/main" id="{0CE67495-D4D8-71C4-D922-E9C41B646246}"/>
                </a:ext>
              </a:extLst>
            </p:cNvPr>
            <p:cNvSpPr/>
            <p:nvPr/>
          </p:nvSpPr>
          <p:spPr>
            <a:xfrm>
              <a:off x="7953556" y="80450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1" name="Text 3">
              <a:extLst>
                <a:ext uri="{FF2B5EF4-FFF2-40B4-BE49-F238E27FC236}">
                  <a16:creationId xmlns:a16="http://schemas.microsoft.com/office/drawing/2014/main" id="{579878C9-FE20-EF5A-2325-A63AC130C98B}"/>
                </a:ext>
              </a:extLst>
            </p:cNvPr>
            <p:cNvSpPr/>
            <p:nvPr/>
          </p:nvSpPr>
          <p:spPr>
            <a:xfrm>
              <a:off x="8910334" y="997541"/>
              <a:ext cx="2928357" cy="6541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Система оценки опыта и </a:t>
              </a:r>
            </a:p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деловой репутации компаний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4DC2837-A259-8F7C-D846-191B081F0208}"/>
              </a:ext>
            </a:extLst>
          </p:cNvPr>
          <p:cNvGrpSpPr/>
          <p:nvPr/>
        </p:nvGrpSpPr>
        <p:grpSpPr>
          <a:xfrm>
            <a:off x="7953556" y="5294856"/>
            <a:ext cx="4139166" cy="638381"/>
            <a:chOff x="7953556" y="4012735"/>
            <a:chExt cx="4139166" cy="855048"/>
          </a:xfrm>
        </p:grpSpPr>
        <p:sp>
          <p:nvSpPr>
            <p:cNvPr id="19" name="Shape 9">
              <a:extLst>
                <a:ext uri="{FF2B5EF4-FFF2-40B4-BE49-F238E27FC236}">
                  <a16:creationId xmlns:a16="http://schemas.microsoft.com/office/drawing/2014/main" id="{1C959699-F391-9218-6BD1-24623F52D675}"/>
                </a:ext>
              </a:extLst>
            </p:cNvPr>
            <p:cNvSpPr/>
            <p:nvPr/>
          </p:nvSpPr>
          <p:spPr>
            <a:xfrm>
              <a:off x="7953556" y="401273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22" name="Text 11">
              <a:extLst>
                <a:ext uri="{FF2B5EF4-FFF2-40B4-BE49-F238E27FC236}">
                  <a16:creationId xmlns:a16="http://schemas.microsoft.com/office/drawing/2014/main" id="{DEB559DA-5835-3A70-E7AC-0B2F07AB81B5}"/>
                </a:ext>
              </a:extLst>
            </p:cNvPr>
            <p:cNvSpPr/>
            <p:nvPr/>
          </p:nvSpPr>
          <p:spPr>
            <a:xfrm>
              <a:off x="8910334" y="4321982"/>
              <a:ext cx="2676441" cy="2325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Лабораторный кластер</a:t>
              </a:r>
              <a:endPara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BFF2050-B302-F4A2-FE49-B649234D0C04}"/>
              </a:ext>
            </a:extLst>
          </p:cNvPr>
          <p:cNvGrpSpPr/>
          <p:nvPr/>
        </p:nvGrpSpPr>
        <p:grpSpPr>
          <a:xfrm>
            <a:off x="7953556" y="6077594"/>
            <a:ext cx="4139166" cy="638381"/>
            <a:chOff x="7953556" y="5082146"/>
            <a:chExt cx="4139166" cy="855048"/>
          </a:xfrm>
        </p:grpSpPr>
        <p:sp>
          <p:nvSpPr>
            <p:cNvPr id="24" name="Shape 13">
              <a:extLst>
                <a:ext uri="{FF2B5EF4-FFF2-40B4-BE49-F238E27FC236}">
                  <a16:creationId xmlns:a16="http://schemas.microsoft.com/office/drawing/2014/main" id="{F8F418F3-F047-F63B-048F-7DEFEB4B7CA8}"/>
                </a:ext>
              </a:extLst>
            </p:cNvPr>
            <p:cNvSpPr/>
            <p:nvPr/>
          </p:nvSpPr>
          <p:spPr>
            <a:xfrm>
              <a:off x="7953556" y="5082146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27" name="Text 15">
              <a:extLst>
                <a:ext uri="{FF2B5EF4-FFF2-40B4-BE49-F238E27FC236}">
                  <a16:creationId xmlns:a16="http://schemas.microsoft.com/office/drawing/2014/main" id="{FFDADD33-6BD5-832A-5E92-A4707A0DAC31}"/>
                </a:ext>
              </a:extLst>
            </p:cNvPr>
            <p:cNvSpPr/>
            <p:nvPr/>
          </p:nvSpPr>
          <p:spPr>
            <a:xfrm>
              <a:off x="8910334" y="5201708"/>
              <a:ext cx="2326664" cy="2325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Электронный центр</a:t>
              </a:r>
            </a:p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ценообразования</a:t>
              </a:r>
              <a:endPara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AFE004E-1EDD-FB21-0E2E-7F8D87961D67}"/>
              </a:ext>
            </a:extLst>
          </p:cNvPr>
          <p:cNvGrpSpPr/>
          <p:nvPr/>
        </p:nvGrpSpPr>
        <p:grpSpPr>
          <a:xfrm>
            <a:off x="7953556" y="2969238"/>
            <a:ext cx="4139166" cy="638381"/>
            <a:chOff x="7953556" y="1873915"/>
            <a:chExt cx="4139166" cy="855048"/>
          </a:xfrm>
        </p:grpSpPr>
        <p:sp>
          <p:nvSpPr>
            <p:cNvPr id="13" name="Shape 5">
              <a:extLst>
                <a:ext uri="{FF2B5EF4-FFF2-40B4-BE49-F238E27FC236}">
                  <a16:creationId xmlns:a16="http://schemas.microsoft.com/office/drawing/2014/main" id="{8E5444CC-8942-7C3E-E00D-8A3D4A209B64}"/>
                </a:ext>
              </a:extLst>
            </p:cNvPr>
            <p:cNvSpPr/>
            <p:nvPr/>
          </p:nvSpPr>
          <p:spPr>
            <a:xfrm>
              <a:off x="7953556" y="187391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6" name="Text 7">
              <a:extLst>
                <a:ext uri="{FF2B5EF4-FFF2-40B4-BE49-F238E27FC236}">
                  <a16:creationId xmlns:a16="http://schemas.microsoft.com/office/drawing/2014/main" id="{F4FB4549-7959-3EF5-BFE4-38F12EA93AF9}"/>
                </a:ext>
              </a:extLst>
            </p:cNvPr>
            <p:cNvSpPr/>
            <p:nvPr/>
          </p:nvSpPr>
          <p:spPr>
            <a:xfrm>
              <a:off x="8910334" y="2197924"/>
              <a:ext cx="1798489" cy="2325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Цифровое строительство</a:t>
              </a:r>
              <a:endPara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80C24EF-A3D1-CE37-2239-5098BD2B1899}"/>
              </a:ext>
            </a:extLst>
          </p:cNvPr>
          <p:cNvGrpSpPr/>
          <p:nvPr/>
        </p:nvGrpSpPr>
        <p:grpSpPr>
          <a:xfrm>
            <a:off x="7953556" y="4459315"/>
            <a:ext cx="4139166" cy="691184"/>
            <a:chOff x="7959308" y="2943325"/>
            <a:chExt cx="4139166" cy="925772"/>
          </a:xfrm>
        </p:grpSpPr>
        <p:sp>
          <p:nvSpPr>
            <p:cNvPr id="7" name="Shape 9">
              <a:extLst>
                <a:ext uri="{FF2B5EF4-FFF2-40B4-BE49-F238E27FC236}">
                  <a16:creationId xmlns:a16="http://schemas.microsoft.com/office/drawing/2014/main" id="{CC4E0101-3F16-DE5F-C742-9CDFB5E921E8}"/>
                </a:ext>
              </a:extLst>
            </p:cNvPr>
            <p:cNvSpPr/>
            <p:nvPr/>
          </p:nvSpPr>
          <p:spPr bwMode="auto">
            <a:xfrm>
              <a:off x="7959308" y="294332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18" name="Text 11">
              <a:extLst>
                <a:ext uri="{FF2B5EF4-FFF2-40B4-BE49-F238E27FC236}">
                  <a16:creationId xmlns:a16="http://schemas.microsoft.com/office/drawing/2014/main" id="{18AA5270-6848-FED5-D37B-2358A3FC09A2}"/>
                </a:ext>
              </a:extLst>
            </p:cNvPr>
            <p:cNvSpPr/>
            <p:nvPr/>
          </p:nvSpPr>
          <p:spPr bwMode="auto">
            <a:xfrm>
              <a:off x="8916086" y="3014049"/>
              <a:ext cx="3182388" cy="85504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300"/>
                </a:lnSpc>
                <a:buNone/>
              </a:pPr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Реестр добросовестных </a:t>
              </a:r>
            </a:p>
            <a:p>
              <a:pPr marL="0" indent="0" algn="l">
                <a:lnSpc>
                  <a:spcPts val="1300"/>
                </a:lnSpc>
                <a:buNone/>
              </a:pPr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производителей и поставщиков, </a:t>
              </a:r>
            </a:p>
            <a:p>
              <a:pPr marL="0" indent="0" algn="l">
                <a:lnSpc>
                  <a:spcPts val="1300"/>
                </a:lnSpc>
                <a:buNone/>
              </a:pPr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каталог импортозамещения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D54D363-74B7-9EB6-5408-9A3BED54AFED}"/>
              </a:ext>
            </a:extLst>
          </p:cNvPr>
          <p:cNvGrpSpPr/>
          <p:nvPr/>
        </p:nvGrpSpPr>
        <p:grpSpPr>
          <a:xfrm>
            <a:off x="7959308" y="1377862"/>
            <a:ext cx="4139166" cy="638381"/>
            <a:chOff x="7953556" y="804505"/>
            <a:chExt cx="4139166" cy="855048"/>
          </a:xfrm>
        </p:grpSpPr>
        <p:sp>
          <p:nvSpPr>
            <p:cNvPr id="36" name="Shape 1">
              <a:extLst>
                <a:ext uri="{FF2B5EF4-FFF2-40B4-BE49-F238E27FC236}">
                  <a16:creationId xmlns:a16="http://schemas.microsoft.com/office/drawing/2014/main" id="{D24AC7F1-F8F8-DB6C-3B5B-B0841350A790}"/>
                </a:ext>
              </a:extLst>
            </p:cNvPr>
            <p:cNvSpPr/>
            <p:nvPr/>
          </p:nvSpPr>
          <p:spPr>
            <a:xfrm>
              <a:off x="7953556" y="80450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40" name="Text 3">
              <a:extLst>
                <a:ext uri="{FF2B5EF4-FFF2-40B4-BE49-F238E27FC236}">
                  <a16:creationId xmlns:a16="http://schemas.microsoft.com/office/drawing/2014/main" id="{4EDC2E8D-6FB3-9286-7980-C3FA3E8A81F4}"/>
                </a:ext>
              </a:extLst>
            </p:cNvPr>
            <p:cNvSpPr/>
            <p:nvPr/>
          </p:nvSpPr>
          <p:spPr>
            <a:xfrm>
              <a:off x="8910334" y="997541"/>
              <a:ext cx="2928357" cy="6541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Национальный реестр</a:t>
              </a:r>
            </a:p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специалистов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B60CEAB-2307-76ED-6121-9A14964568E5}"/>
              </a:ext>
            </a:extLst>
          </p:cNvPr>
          <p:cNvGrpSpPr/>
          <p:nvPr/>
        </p:nvGrpSpPr>
        <p:grpSpPr>
          <a:xfrm>
            <a:off x="7959308" y="595124"/>
            <a:ext cx="4139166" cy="638381"/>
            <a:chOff x="7953556" y="804505"/>
            <a:chExt cx="4139166" cy="855048"/>
          </a:xfrm>
        </p:grpSpPr>
        <p:sp>
          <p:nvSpPr>
            <p:cNvPr id="42" name="Shape 1">
              <a:extLst>
                <a:ext uri="{FF2B5EF4-FFF2-40B4-BE49-F238E27FC236}">
                  <a16:creationId xmlns:a16="http://schemas.microsoft.com/office/drawing/2014/main" id="{001FE57C-E00F-AD2E-F58B-B007BC1652DD}"/>
                </a:ext>
              </a:extLst>
            </p:cNvPr>
            <p:cNvSpPr/>
            <p:nvPr/>
          </p:nvSpPr>
          <p:spPr>
            <a:xfrm>
              <a:off x="7953556" y="80450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45" name="Text 3">
              <a:extLst>
                <a:ext uri="{FF2B5EF4-FFF2-40B4-BE49-F238E27FC236}">
                  <a16:creationId xmlns:a16="http://schemas.microsoft.com/office/drawing/2014/main" id="{E3AF0F38-989D-CC42-FCF0-97C453A5DED2}"/>
                </a:ext>
              </a:extLst>
            </p:cNvPr>
            <p:cNvSpPr/>
            <p:nvPr/>
          </p:nvSpPr>
          <p:spPr>
            <a:xfrm>
              <a:off x="8910334" y="997541"/>
              <a:ext cx="2928357" cy="6541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Единый реестр членов СРО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B76198-8BE4-D8E8-EA0B-216679849DEE}"/>
              </a:ext>
            </a:extLst>
          </p:cNvPr>
          <p:cNvGrpSpPr/>
          <p:nvPr/>
        </p:nvGrpSpPr>
        <p:grpSpPr>
          <a:xfrm>
            <a:off x="7959308" y="3705491"/>
            <a:ext cx="4139166" cy="638381"/>
            <a:chOff x="7953556" y="4012735"/>
            <a:chExt cx="4139166" cy="855048"/>
          </a:xfrm>
        </p:grpSpPr>
        <p:sp>
          <p:nvSpPr>
            <p:cNvPr id="3" name="Shape 9">
              <a:extLst>
                <a:ext uri="{FF2B5EF4-FFF2-40B4-BE49-F238E27FC236}">
                  <a16:creationId xmlns:a16="http://schemas.microsoft.com/office/drawing/2014/main" id="{8C9FD187-9BA4-2CA0-53DC-9E5F72585C21}"/>
                </a:ext>
              </a:extLst>
            </p:cNvPr>
            <p:cNvSpPr/>
            <p:nvPr/>
          </p:nvSpPr>
          <p:spPr>
            <a:xfrm>
              <a:off x="7953556" y="4012735"/>
              <a:ext cx="4139166" cy="855048"/>
            </a:xfrm>
            <a:prstGeom prst="roundRect">
              <a:avLst>
                <a:gd name="adj" fmla="val 1537"/>
              </a:avLst>
            </a:prstGeom>
            <a:gradFill>
              <a:gsLst>
                <a:gs pos="0">
                  <a:srgbClr val="BDC3D2"/>
                </a:gs>
                <a:gs pos="63000">
                  <a:srgbClr val="525BC3"/>
                </a:gs>
              </a:gsLst>
              <a:lin ang="5400000" scaled="1"/>
            </a:gradFill>
            <a:ln/>
          </p:spPr>
          <p:txBody>
            <a:bodyPr/>
            <a:lstStyle/>
            <a:p>
              <a:endParaRPr lang="ru-RU" sz="1400"/>
            </a:p>
          </p:txBody>
        </p:sp>
        <p:sp>
          <p:nvSpPr>
            <p:cNvPr id="5" name="Text 11">
              <a:extLst>
                <a:ext uri="{FF2B5EF4-FFF2-40B4-BE49-F238E27FC236}">
                  <a16:creationId xmlns:a16="http://schemas.microsoft.com/office/drawing/2014/main" id="{CC439952-6F11-AB94-CE91-22FBED755542}"/>
                </a:ext>
              </a:extLst>
            </p:cNvPr>
            <p:cNvSpPr/>
            <p:nvPr/>
          </p:nvSpPr>
          <p:spPr>
            <a:xfrm>
              <a:off x="8910334" y="4161828"/>
              <a:ext cx="2676441" cy="23252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Сервис для органов </a:t>
              </a:r>
            </a:p>
            <a:p>
              <a:pPr marL="0" indent="0" algn="l">
                <a:lnSpc>
                  <a:spcPts val="1800"/>
                </a:lnSpc>
                <a:buNone/>
              </a:pPr>
              <a:r>
                <a:rPr lang="ru-RU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ra Medium" pitchFamily="34" charset="-120"/>
                </a:rPr>
                <a:t>госстройнадзора</a:t>
              </a:r>
              <a:endPara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91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4DB822-1F6E-4022-14C7-BF1EAACF069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2A681D6B-20F1-A65A-5B97-32E218D1AA0A}"/>
              </a:ext>
            </a:extLst>
          </p:cNvPr>
          <p:cNvSpPr txBox="1"/>
          <p:nvPr/>
        </p:nvSpPr>
        <p:spPr bwMode="auto">
          <a:xfrm>
            <a:off x="605764" y="6529936"/>
            <a:ext cx="271384" cy="235234"/>
          </a:xfrm>
          <a:prstGeom prst="rect">
            <a:avLst/>
          </a:prstGeom>
        </p:spPr>
        <p:txBody>
          <a:bodyPr vert="horz" lIns="93058" tIns="46530" rIns="93058" bIns="46530" rtlCol="0" anchor="ctr"/>
          <a:lstStyle>
            <a:defPPr>
              <a:defRPr lang="ru-RU"/>
            </a:defPPr>
            <a:lvl1pPr marL="0" algn="l" defTabSz="914400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sym typeface="Calibri"/>
            </a:endParaRPr>
          </a:p>
        </p:txBody>
      </p:sp>
      <p:pic>
        <p:nvPicPr>
          <p:cNvPr id="33" name="Picture 42" descr="Picture 42">
            <a:extLst>
              <a:ext uri="{FF2B5EF4-FFF2-40B4-BE49-F238E27FC236}">
                <a16:creationId xmlns:a16="http://schemas.microsoft.com/office/drawing/2014/main" id="{1A16E01D-A445-682A-E25A-817E5EB6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16" t="95562" r="39388"/>
          <a:stretch>
            <a:fillRect/>
          </a:stretch>
        </p:blipFill>
        <p:spPr>
          <a:xfrm>
            <a:off x="0" y="-5969"/>
            <a:ext cx="12175204" cy="772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id="{B5632833-BB49-1E03-3DC1-9A23AD8390A4}"/>
              </a:ext>
            </a:extLst>
          </p:cNvPr>
          <p:cNvGrpSpPr/>
          <p:nvPr/>
        </p:nvGrpSpPr>
        <p:grpSpPr>
          <a:xfrm>
            <a:off x="894174" y="6034925"/>
            <a:ext cx="10962864" cy="545027"/>
            <a:chOff x="0" y="0"/>
            <a:chExt cx="10962863" cy="545025"/>
          </a:xfrm>
        </p:grpSpPr>
        <p:pic>
          <p:nvPicPr>
            <p:cNvPr id="39" name="Picture 37" descr="Picture 37">
              <a:extLst>
                <a:ext uri="{FF2B5EF4-FFF2-40B4-BE49-F238E27FC236}">
                  <a16:creationId xmlns:a16="http://schemas.microsoft.com/office/drawing/2014/main" id="{E08E4F5D-6723-F70F-D7B7-6AAB1943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Picture 41" descr="Picture 41">
              <a:extLst>
                <a:ext uri="{FF2B5EF4-FFF2-40B4-BE49-F238E27FC236}">
                  <a16:creationId xmlns:a16="http://schemas.microsoft.com/office/drawing/2014/main" id="{E520CC23-EF31-8EC6-0323-52C041E8D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962A68A6-0325-2E59-51E5-834E0196A66F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 bwMode="auto">
          <a:xfrm>
            <a:off x="460440" y="6318696"/>
            <a:ext cx="196527" cy="26930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9986A66F-1EFE-451C-8E55-53E0011D0006}" type="slidenum">
              <a:rPr lang="en-US" sz="1150" smtClean="0"/>
              <a:t>3</a:t>
            </a:fld>
            <a:endParaRPr sz="1150" dirty="0"/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8CDE9769-2395-E530-E923-991C418A7150}"/>
              </a:ext>
            </a:extLst>
          </p:cNvPr>
          <p:cNvSpPr txBox="1"/>
          <p:nvPr/>
        </p:nvSpPr>
        <p:spPr bwMode="auto">
          <a:xfrm>
            <a:off x="446199" y="102050"/>
            <a:ext cx="1128280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>
                <a:solidFill>
                  <a:srgbClr val="4A519E"/>
                </a:solidFill>
              </a:rPr>
              <a:t>АИС «СИСТЕМА ОЦЕНКИ ОПЫТА И ДЕЛОВОЙ РЕПУТАЦИИ ПОДРЯДНЫХ ОРГАНИЗАЦИЙ» (</a:t>
            </a:r>
            <a:r>
              <a:rPr lang="en-US" sz="2000" dirty="0">
                <a:solidFill>
                  <a:srgbClr val="4A519E"/>
                </a:solidFill>
              </a:rPr>
              <a:t>https://rating.nostroy.ru</a:t>
            </a:r>
            <a:r>
              <a:rPr lang="ru-RU" sz="2000" dirty="0">
                <a:solidFill>
                  <a:srgbClr val="4A519E"/>
                </a:solidFill>
              </a:rPr>
              <a:t>)</a:t>
            </a:r>
          </a:p>
        </p:txBody>
      </p:sp>
      <p:sp>
        <p:nvSpPr>
          <p:cNvPr id="11" name="Скругленный прямоугольник 5">
            <a:extLst>
              <a:ext uri="{FF2B5EF4-FFF2-40B4-BE49-F238E27FC236}">
                <a16:creationId xmlns:a16="http://schemas.microsoft.com/office/drawing/2014/main" id="{F901B8FD-F0A6-F1E0-2C63-C77DF34302A7}"/>
              </a:ext>
            </a:extLst>
          </p:cNvPr>
          <p:cNvSpPr/>
          <p:nvPr/>
        </p:nvSpPr>
        <p:spPr bwMode="auto">
          <a:xfrm>
            <a:off x="3242934" y="1139985"/>
            <a:ext cx="3623697" cy="1118622"/>
          </a:xfrm>
          <a:prstGeom prst="roundRect">
            <a:avLst>
              <a:gd name="adj" fmla="val 7964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оценка всех подрядных организаций – членов СРО </a:t>
            </a:r>
            <a:endParaRPr lang="ru-RU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E1EBB3-FAF7-D0DA-E245-D1FA2079BE5D}"/>
              </a:ext>
            </a:extLst>
          </p:cNvPr>
          <p:cNvSpPr/>
          <p:nvPr/>
        </p:nvSpPr>
        <p:spPr>
          <a:xfrm>
            <a:off x="3272509" y="3367406"/>
            <a:ext cx="3594122" cy="58485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9" rIns="45719" bIns="45719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Подтвержденный опыт 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выполненных работ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5ECB3B-157F-0856-A8B5-42C7D9501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100" y="3374781"/>
            <a:ext cx="1486498" cy="499239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62FE5AF-38A6-6E04-A75E-36CF04C924C5}"/>
              </a:ext>
            </a:extLst>
          </p:cNvPr>
          <p:cNvSpPr/>
          <p:nvPr/>
        </p:nvSpPr>
        <p:spPr>
          <a:xfrm>
            <a:off x="3272509" y="2707471"/>
            <a:ext cx="3594122" cy="60142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0" tIns="45719" rIns="45719" bIns="45719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Кадровые ресурсы (НРС, НОК), право выполнения работ (ЕРЧ)</a:t>
            </a:r>
          </a:p>
        </p:txBody>
      </p:sp>
      <p:pic>
        <p:nvPicPr>
          <p:cNvPr id="19" name="Picture 41" descr="Picture 41">
            <a:extLst>
              <a:ext uri="{FF2B5EF4-FFF2-40B4-BE49-F238E27FC236}">
                <a16:creationId xmlns:a16="http://schemas.microsoft.com/office/drawing/2014/main" id="{1B0DB442-33FD-2719-03E1-33914EEB3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702" y="2771692"/>
            <a:ext cx="807168" cy="3606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7BE1E5B-3BF9-4AED-A1BC-292B79750525}"/>
              </a:ext>
            </a:extLst>
          </p:cNvPr>
          <p:cNvSpPr/>
          <p:nvPr/>
        </p:nvSpPr>
        <p:spPr>
          <a:xfrm>
            <a:off x="3272508" y="4666567"/>
            <a:ext cx="3594122" cy="58485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0" tIns="45719" rIns="45719" bIns="45719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Реестр проверок, Арбитраж</a:t>
            </a:r>
            <a:r>
              <a:rPr lang="en-US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другие </a:t>
            </a:r>
            <a:r>
              <a:rPr lang="ru-RU" sz="1200" dirty="0" err="1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ГИСы</a:t>
            </a: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12968E6-461C-0F72-997A-D27C0CF7D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352" y="4703952"/>
            <a:ext cx="463343" cy="507846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1914A3F-6453-112C-AD17-8CA3CF5307EE}"/>
              </a:ext>
            </a:extLst>
          </p:cNvPr>
          <p:cNvSpPr/>
          <p:nvPr/>
        </p:nvSpPr>
        <p:spPr>
          <a:xfrm>
            <a:off x="3272508" y="4010772"/>
            <a:ext cx="3594122" cy="58485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0" tIns="45719" rIns="45719" bIns="45719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A61BCC-638A-826D-4475-F9D191A41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349" y="4033824"/>
            <a:ext cx="509348" cy="530170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D3055FF-B381-6BB7-EE81-858BD0038EC5}"/>
              </a:ext>
            </a:extLst>
          </p:cNvPr>
          <p:cNvSpPr/>
          <p:nvPr/>
        </p:nvSpPr>
        <p:spPr>
          <a:xfrm>
            <a:off x="3272509" y="5341423"/>
            <a:ext cx="3594122" cy="58485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800" tIns="45719" rIns="45719" bIns="45719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деятельности членов и контроль выполнения обязательств со стороны СРО</a:t>
            </a:r>
          </a:p>
        </p:txBody>
      </p:sp>
      <p:sp>
        <p:nvSpPr>
          <p:cNvPr id="25" name="Выноска: стрелка влево 24">
            <a:extLst>
              <a:ext uri="{FF2B5EF4-FFF2-40B4-BE49-F238E27FC236}">
                <a16:creationId xmlns:a16="http://schemas.microsoft.com/office/drawing/2014/main" id="{EFC3C145-6ED8-73DB-C713-4A241E4D63B0}"/>
              </a:ext>
            </a:extLst>
          </p:cNvPr>
          <p:cNvSpPr/>
          <p:nvPr/>
        </p:nvSpPr>
        <p:spPr>
          <a:xfrm>
            <a:off x="2759224" y="2666057"/>
            <a:ext cx="434572" cy="3316633"/>
          </a:xfrm>
          <a:prstGeom prst="leftArrowCallout">
            <a:avLst>
              <a:gd name="adj1" fmla="val 65303"/>
              <a:gd name="adj2" fmla="val 78906"/>
              <a:gd name="adj3" fmla="val 36477"/>
              <a:gd name="adj4" fmla="val 32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  <a:sym typeface="Calibri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AAD0D4E-CEFE-DBB4-5FE0-AE01E541A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21197"/>
              </p:ext>
            </p:extLst>
          </p:nvPr>
        </p:nvGraphicFramePr>
        <p:xfrm>
          <a:off x="164343" y="2666057"/>
          <a:ext cx="2613363" cy="33150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5332">
                  <a:extLst>
                    <a:ext uri="{9D8B030D-6E8A-4147-A177-3AD203B41FA5}">
                      <a16:colId xmlns:a16="http://schemas.microsoft.com/office/drawing/2014/main" val="1816477722"/>
                    </a:ext>
                  </a:extLst>
                </a:gridCol>
                <a:gridCol w="1708031">
                  <a:extLst>
                    <a:ext uri="{9D8B030D-6E8A-4147-A177-3AD203B41FA5}">
                      <a16:colId xmlns:a16="http://schemas.microsoft.com/office/drawing/2014/main" val="2507011498"/>
                    </a:ext>
                  </a:extLst>
                </a:gridCol>
              </a:tblGrid>
              <a:tr h="663281">
                <a:tc>
                  <a:txBody>
                    <a:bodyPr/>
                    <a:lstStyle/>
                    <a:p>
                      <a:pPr indent="1143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Рейтинг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Уровень надежности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609700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наивысший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47790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94646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умеренно 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55185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BBB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умеренный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30749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умеренно низкий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92389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низкий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760489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высокий риск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43626"/>
                  </a:ext>
                </a:extLst>
              </a:tr>
              <a:tr h="428470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CC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очень высокий риск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93930"/>
                  </a:ext>
                </a:extLst>
              </a:tr>
              <a:tr h="257082">
                <a:tc>
                  <a:txBody>
                    <a:bodyPr/>
                    <a:lstStyle/>
                    <a:p>
                      <a:pPr indent="1143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критический риск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79168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5">
            <a:extLst>
              <a:ext uri="{FF2B5EF4-FFF2-40B4-BE49-F238E27FC236}">
                <a16:creationId xmlns:a16="http://schemas.microsoft.com/office/drawing/2014/main" id="{5BCB2A81-7EE1-3817-DA34-1CD3448A267F}"/>
              </a:ext>
            </a:extLst>
          </p:cNvPr>
          <p:cNvSpPr/>
          <p:nvPr/>
        </p:nvSpPr>
        <p:spPr bwMode="auto">
          <a:xfrm>
            <a:off x="7386229" y="1641731"/>
            <a:ext cx="4635719" cy="1475554"/>
          </a:xfrm>
          <a:prstGeom prst="roundRect">
            <a:avLst>
              <a:gd name="adj" fmla="val 7964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Обеспечить единый и объективный подход для оценки опыта и деловой репутации строительных компаний в целях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повышения качества и безопасности строительства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снижения рисков неисполнения обязательств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Скругленный прямоугольник 5">
            <a:extLst>
              <a:ext uri="{FF2B5EF4-FFF2-40B4-BE49-F238E27FC236}">
                <a16:creationId xmlns:a16="http://schemas.microsoft.com/office/drawing/2014/main" id="{9BA5E4C3-33BE-F138-9D33-F857C494B971}"/>
              </a:ext>
            </a:extLst>
          </p:cNvPr>
          <p:cNvSpPr/>
          <p:nvPr/>
        </p:nvSpPr>
        <p:spPr bwMode="auto">
          <a:xfrm>
            <a:off x="7386228" y="3875386"/>
            <a:ext cx="4635719" cy="2050895"/>
          </a:xfrm>
          <a:prstGeom prst="roundRect">
            <a:avLst>
              <a:gd name="adj" fmla="val 7964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 повышения прозрачности строительного рынка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Оценка подрядных организаций на основе верифицированных сведений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принятия решений при выборе исполнителей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Скругленный прямоугольник 5">
            <a:extLst>
              <a:ext uri="{FF2B5EF4-FFF2-40B4-BE49-F238E27FC236}">
                <a16:creationId xmlns:a16="http://schemas.microsoft.com/office/drawing/2014/main" id="{B3F12E33-6560-C2E6-2D1E-A8CC9F03F63A}"/>
              </a:ext>
            </a:extLst>
          </p:cNvPr>
          <p:cNvSpPr/>
          <p:nvPr/>
        </p:nvSpPr>
        <p:spPr bwMode="auto">
          <a:xfrm>
            <a:off x="85821" y="1149142"/>
            <a:ext cx="2741183" cy="1091749"/>
          </a:xfrm>
          <a:prstGeom prst="roundRect">
            <a:avLst>
              <a:gd name="adj" fmla="val 7964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&gt;104 000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подрядных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компаний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:a16="http://schemas.microsoft.com/office/drawing/2014/main" id="{B8A69B5F-FE30-E467-C1D6-20E2DB813C88}"/>
              </a:ext>
            </a:extLst>
          </p:cNvPr>
          <p:cNvSpPr/>
          <p:nvPr/>
        </p:nvSpPr>
        <p:spPr bwMode="auto">
          <a:xfrm>
            <a:off x="7386228" y="1148630"/>
            <a:ext cx="4635718" cy="471578"/>
          </a:xfrm>
          <a:prstGeom prst="roundRect">
            <a:avLst>
              <a:gd name="adj" fmla="val 796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38" name="Скругленный прямоугольник 5">
            <a:extLst>
              <a:ext uri="{FF2B5EF4-FFF2-40B4-BE49-F238E27FC236}">
                <a16:creationId xmlns:a16="http://schemas.microsoft.com/office/drawing/2014/main" id="{B3A594DE-5330-433F-5494-239DA5C781CB}"/>
              </a:ext>
            </a:extLst>
          </p:cNvPr>
          <p:cNvSpPr/>
          <p:nvPr/>
        </p:nvSpPr>
        <p:spPr bwMode="auto">
          <a:xfrm>
            <a:off x="7386228" y="3345533"/>
            <a:ext cx="4635718" cy="497236"/>
          </a:xfrm>
          <a:prstGeom prst="roundRect">
            <a:avLst>
              <a:gd name="adj" fmla="val 796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25453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6D0040-EE8A-F490-914B-E5679CB5674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E1AF8-E9DB-2E67-FA56-F1E9659A2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902" r="1586" b="33784"/>
          <a:stretch>
            <a:fillRect/>
          </a:stretch>
        </p:blipFill>
        <p:spPr>
          <a:xfrm>
            <a:off x="4299806" y="2625033"/>
            <a:ext cx="3491938" cy="1528381"/>
          </a:xfrm>
          <a:prstGeom prst="rect">
            <a:avLst/>
          </a:prstGeom>
        </p:spPr>
      </p:pic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904F7AE-8D19-68FA-FEEE-410B05C863E6}"/>
              </a:ext>
            </a:extLst>
          </p:cNvPr>
          <p:cNvSpPr txBox="1"/>
          <p:nvPr/>
        </p:nvSpPr>
        <p:spPr bwMode="auto">
          <a:xfrm>
            <a:off x="605764" y="6529936"/>
            <a:ext cx="271384" cy="235234"/>
          </a:xfrm>
          <a:prstGeom prst="rect">
            <a:avLst/>
          </a:prstGeom>
        </p:spPr>
        <p:txBody>
          <a:bodyPr vert="horz" lIns="93058" tIns="46530" rIns="93058" bIns="46530" rtlCol="0" anchor="ctr"/>
          <a:lstStyle>
            <a:defPPr>
              <a:defRPr lang="ru-RU"/>
            </a:defPPr>
            <a:lvl1pPr marL="0" algn="l" defTabSz="914400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sym typeface="Calibri"/>
            </a:endParaRPr>
          </a:p>
        </p:txBody>
      </p:sp>
      <p:pic>
        <p:nvPicPr>
          <p:cNvPr id="33" name="Picture 42" descr="Picture 42">
            <a:extLst>
              <a:ext uri="{FF2B5EF4-FFF2-40B4-BE49-F238E27FC236}">
                <a16:creationId xmlns:a16="http://schemas.microsoft.com/office/drawing/2014/main" id="{E0A22391-0C42-779F-EF51-0039FA6B5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16" t="95562" r="39388"/>
          <a:stretch>
            <a:fillRect/>
          </a:stretch>
        </p:blipFill>
        <p:spPr>
          <a:xfrm>
            <a:off x="16796" y="5037"/>
            <a:ext cx="12175204" cy="731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id="{76E3594E-4DC5-06EF-BE5C-4924C0FB3110}"/>
              </a:ext>
            </a:extLst>
          </p:cNvPr>
          <p:cNvGrpSpPr/>
          <p:nvPr/>
        </p:nvGrpSpPr>
        <p:grpSpPr>
          <a:xfrm>
            <a:off x="877148" y="5947647"/>
            <a:ext cx="10962864" cy="545027"/>
            <a:chOff x="0" y="0"/>
            <a:chExt cx="10962863" cy="545025"/>
          </a:xfrm>
        </p:grpSpPr>
        <p:pic>
          <p:nvPicPr>
            <p:cNvPr id="39" name="Picture 37" descr="Picture 37">
              <a:extLst>
                <a:ext uri="{FF2B5EF4-FFF2-40B4-BE49-F238E27FC236}">
                  <a16:creationId xmlns:a16="http://schemas.microsoft.com/office/drawing/2014/main" id="{1903C3EA-6E66-E751-51FB-315FB25ED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Picture 41" descr="Picture 41">
              <a:extLst>
                <a:ext uri="{FF2B5EF4-FFF2-40B4-BE49-F238E27FC236}">
                  <a16:creationId xmlns:a16="http://schemas.microsoft.com/office/drawing/2014/main" id="{A794E881-146D-DFEB-FADC-A5C05637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BCEF4B39-ED50-E78F-12C4-33CE3FC44940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 bwMode="auto">
          <a:xfrm>
            <a:off x="460440" y="6318696"/>
            <a:ext cx="196527" cy="269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9986A66F-1EFE-451C-8E55-53E0011D0006}" type="slidenum">
              <a:rPr lang="en-US" sz="1150" smtClean="0"/>
              <a:t>4</a:t>
            </a:fld>
            <a:endParaRPr sz="1150" dirty="0"/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F8698DB6-BB84-D8BE-6410-9CEC72D7C6FF}"/>
              </a:ext>
            </a:extLst>
          </p:cNvPr>
          <p:cNvSpPr txBox="1"/>
          <p:nvPr/>
        </p:nvSpPr>
        <p:spPr bwMode="auto">
          <a:xfrm>
            <a:off x="486962" y="307913"/>
            <a:ext cx="110017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>
                <a:solidFill>
                  <a:srgbClr val="4A519E"/>
                </a:solidFill>
              </a:rPr>
              <a:t>ПЕРЕХОД В СТРОИТЕЛЬСТВЕ НА РОССИЙСКОЕ ПО В ОБЛАСТИ ТИМ</a:t>
            </a:r>
          </a:p>
        </p:txBody>
      </p:sp>
      <p:sp>
        <p:nvSpPr>
          <p:cNvPr id="27" name="Скругленный прямоугольник 5">
            <a:extLst>
              <a:ext uri="{FF2B5EF4-FFF2-40B4-BE49-F238E27FC236}">
                <a16:creationId xmlns:a16="http://schemas.microsoft.com/office/drawing/2014/main" id="{A5D08CA0-4F51-B821-AAD0-61F581A898EC}"/>
              </a:ext>
            </a:extLst>
          </p:cNvPr>
          <p:cNvSpPr/>
          <p:nvPr/>
        </p:nvSpPr>
        <p:spPr>
          <a:xfrm>
            <a:off x="526907" y="2473540"/>
            <a:ext cx="3752158" cy="1102258"/>
          </a:xfrm>
          <a:prstGeom prst="roundRect">
            <a:avLst>
              <a:gd name="adj" fmla="val 7964"/>
            </a:avLst>
          </a:prstGeom>
          <a:solidFill>
            <a:schemeClr val="accent1">
              <a:lumMod val="40000"/>
              <a:lumOff val="60000"/>
              <a:alpha val="52157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установление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требований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 членам СРО по обязательности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использования исключительно российского ПО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информационного моделирования</a:t>
            </a:r>
          </a:p>
        </p:txBody>
      </p:sp>
      <p:sp>
        <p:nvSpPr>
          <p:cNvPr id="42" name="Скругленный прямоугольник 3">
            <a:extLst>
              <a:ext uri="{FF2B5EF4-FFF2-40B4-BE49-F238E27FC236}">
                <a16:creationId xmlns:a16="http://schemas.microsoft.com/office/drawing/2014/main" id="{A409ED98-DAA8-336B-E447-42C612451977}"/>
              </a:ext>
            </a:extLst>
          </p:cNvPr>
          <p:cNvSpPr/>
          <p:nvPr/>
        </p:nvSpPr>
        <p:spPr bwMode="auto">
          <a:xfrm>
            <a:off x="460440" y="934188"/>
            <a:ext cx="11514116" cy="1102259"/>
          </a:xfrm>
          <a:prstGeom prst="roundRect">
            <a:avLst>
              <a:gd name="adj" fmla="val 7964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Дорожная карта поэтапного перехода в строительстве на российское программное обеспечение для информационного моделирования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объектов утверждена Заместителем Председателя Правительства РФ М.Ш. Хуснуллиным от 26.11.2025 № МХ-П10-44683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B57E677C-3D4C-91DC-F547-FA851378D6DE}"/>
              </a:ext>
            </a:extLst>
          </p:cNvPr>
          <p:cNvSpPr/>
          <p:nvPr/>
        </p:nvSpPr>
        <p:spPr bwMode="auto">
          <a:xfrm>
            <a:off x="4763196" y="2041880"/>
            <a:ext cx="2544417" cy="497236"/>
          </a:xfrm>
          <a:prstGeom prst="roundRect">
            <a:avLst>
              <a:gd name="adj" fmla="val 7964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</a:t>
            </a:r>
          </a:p>
        </p:txBody>
      </p:sp>
      <p:sp>
        <p:nvSpPr>
          <p:cNvPr id="2" name="Скругленный прямоугольник 5">
            <a:extLst>
              <a:ext uri="{FF2B5EF4-FFF2-40B4-BE49-F238E27FC236}">
                <a16:creationId xmlns:a16="http://schemas.microsoft.com/office/drawing/2014/main" id="{99DA2BED-858F-384A-C7B5-59D7321DF137}"/>
              </a:ext>
            </a:extLst>
          </p:cNvPr>
          <p:cNvSpPr/>
          <p:nvPr/>
        </p:nvSpPr>
        <p:spPr bwMode="auto">
          <a:xfrm>
            <a:off x="7791744" y="2454685"/>
            <a:ext cx="3873349" cy="1113175"/>
          </a:xfrm>
          <a:prstGeom prst="roundRect">
            <a:avLst>
              <a:gd name="adj" fmla="val 7964"/>
            </a:avLst>
          </a:prstGeom>
          <a:solidFill>
            <a:schemeClr val="accent1">
              <a:lumMod val="40000"/>
              <a:lumOff val="60000"/>
              <a:alpha val="52157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механизма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контроля исполнения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установленных требований</a:t>
            </a:r>
          </a:p>
        </p:txBody>
      </p:sp>
      <p:sp>
        <p:nvSpPr>
          <p:cNvPr id="14" name="Скругленный прямоугольник 5">
            <a:extLst>
              <a:ext uri="{FF2B5EF4-FFF2-40B4-BE49-F238E27FC236}">
                <a16:creationId xmlns:a16="http://schemas.microsoft.com/office/drawing/2014/main" id="{9AE9CE13-DEEC-FB59-F6D9-943AD945F94A}"/>
              </a:ext>
            </a:extLst>
          </p:cNvPr>
          <p:cNvSpPr/>
          <p:nvPr/>
        </p:nvSpPr>
        <p:spPr bwMode="auto">
          <a:xfrm>
            <a:off x="4730175" y="4427592"/>
            <a:ext cx="2544417" cy="497236"/>
          </a:xfrm>
          <a:prstGeom prst="roundRect">
            <a:avLst>
              <a:gd name="adj" fmla="val 7964"/>
            </a:avLst>
          </a:prstGeom>
          <a:gradFill flip="none" rotWithShape="1">
            <a:gsLst>
              <a:gs pos="0">
                <a:srgbClr val="6FAC46">
                  <a:shade val="30000"/>
                  <a:satMod val="115000"/>
                </a:srgbClr>
              </a:gs>
              <a:gs pos="50000">
                <a:srgbClr val="6FAC46">
                  <a:shade val="67500"/>
                  <a:satMod val="115000"/>
                </a:srgbClr>
              </a:gs>
              <a:gs pos="100000">
                <a:srgbClr val="6FAC46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F58CA887-7D73-5BC7-8F90-F2CEE07B9CBE}"/>
              </a:ext>
            </a:extLst>
          </p:cNvPr>
          <p:cNvSpPr/>
          <p:nvPr/>
        </p:nvSpPr>
        <p:spPr>
          <a:xfrm>
            <a:off x="2217455" y="3666347"/>
            <a:ext cx="371061" cy="974134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Скругленный прямоугольник 5">
            <a:extLst>
              <a:ext uri="{FF2B5EF4-FFF2-40B4-BE49-F238E27FC236}">
                <a16:creationId xmlns:a16="http://schemas.microsoft.com/office/drawing/2014/main" id="{0C37A80C-0126-3FE0-CE3F-5257A4E6286A}"/>
              </a:ext>
            </a:extLst>
          </p:cNvPr>
          <p:cNvSpPr/>
          <p:nvPr/>
        </p:nvSpPr>
        <p:spPr bwMode="auto">
          <a:xfrm>
            <a:off x="526907" y="4731030"/>
            <a:ext cx="3752158" cy="1132960"/>
          </a:xfrm>
          <a:prstGeom prst="roundRect">
            <a:avLst>
              <a:gd name="adj" fmla="val 7964"/>
            </a:avLst>
          </a:prstGeom>
          <a:solidFill>
            <a:schemeClr val="accent6">
              <a:lumMod val="20000"/>
              <a:lumOff val="80000"/>
              <a:alpha val="52157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 саморегулирования «Требования к членству в СРО, в том числе требования к членам СРО»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4EBB7BB1-41F3-52B9-7DC5-D3D32430BA16}"/>
              </a:ext>
            </a:extLst>
          </p:cNvPr>
          <p:cNvSpPr/>
          <p:nvPr/>
        </p:nvSpPr>
        <p:spPr bwMode="auto">
          <a:xfrm>
            <a:off x="9530437" y="3666347"/>
            <a:ext cx="371061" cy="974134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Скругленный прямоугольник 5">
            <a:extLst>
              <a:ext uri="{FF2B5EF4-FFF2-40B4-BE49-F238E27FC236}">
                <a16:creationId xmlns:a16="http://schemas.microsoft.com/office/drawing/2014/main" id="{34FD99BA-0BD6-645B-79DE-B607F2FA5149}"/>
              </a:ext>
            </a:extLst>
          </p:cNvPr>
          <p:cNvSpPr/>
          <p:nvPr/>
        </p:nvSpPr>
        <p:spPr bwMode="auto">
          <a:xfrm>
            <a:off x="7670552" y="4731029"/>
            <a:ext cx="3873349" cy="1113175"/>
          </a:xfrm>
          <a:prstGeom prst="roundRect">
            <a:avLst>
              <a:gd name="adj" fmla="val 7964"/>
            </a:avLst>
          </a:prstGeom>
          <a:solidFill>
            <a:schemeClr val="accent6">
              <a:lumMod val="20000"/>
              <a:lumOff val="80000"/>
              <a:alpha val="52157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 саморегулирования «Порядок осуществления контроля за соблюдением членами СРО требований стандартов и правил СРО…»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A14428A-3CC8-99A2-9A01-DCCCA211462C}"/>
              </a:ext>
            </a:extLst>
          </p:cNvPr>
          <p:cNvSpPr/>
          <p:nvPr/>
        </p:nvSpPr>
        <p:spPr>
          <a:xfrm>
            <a:off x="4796217" y="5114849"/>
            <a:ext cx="2544417" cy="34553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01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7AAF685-A7B4-3FA2-1CA6-20F6C0B0878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67C831B4-87E3-D581-1794-6DD7B8AA038B}"/>
              </a:ext>
            </a:extLst>
          </p:cNvPr>
          <p:cNvSpPr txBox="1"/>
          <p:nvPr/>
        </p:nvSpPr>
        <p:spPr bwMode="auto">
          <a:xfrm>
            <a:off x="605764" y="6529936"/>
            <a:ext cx="271384" cy="235234"/>
          </a:xfrm>
          <a:prstGeom prst="rect">
            <a:avLst/>
          </a:prstGeom>
        </p:spPr>
        <p:txBody>
          <a:bodyPr vert="horz" lIns="93058" tIns="46530" rIns="93058" bIns="46530" rtlCol="0" anchor="ctr"/>
          <a:lstStyle>
            <a:defPPr>
              <a:defRPr lang="ru-RU"/>
            </a:defPPr>
            <a:lvl1pPr marL="0" algn="l" defTabSz="914400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>
              <a:ln>
                <a:noFill/>
              </a:ln>
              <a:solidFill>
                <a:srgbClr val="4859A8"/>
              </a:solidFill>
              <a:effectLst/>
              <a:uLnTx/>
              <a:uFillTx/>
              <a:latin typeface="Verdana"/>
              <a:ea typeface="Verdana"/>
              <a:sym typeface="Calibri"/>
            </a:endParaRPr>
          </a:p>
        </p:txBody>
      </p:sp>
      <p:pic>
        <p:nvPicPr>
          <p:cNvPr id="33" name="Picture 42" descr="Picture 42">
            <a:extLst>
              <a:ext uri="{FF2B5EF4-FFF2-40B4-BE49-F238E27FC236}">
                <a16:creationId xmlns:a16="http://schemas.microsoft.com/office/drawing/2014/main" id="{87CB7201-36B3-8E6C-D771-01C2C06A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16" t="95562" r="39388"/>
          <a:stretch>
            <a:fillRect/>
          </a:stretch>
        </p:blipFill>
        <p:spPr>
          <a:xfrm>
            <a:off x="16796" y="5037"/>
            <a:ext cx="12175204" cy="731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oup 36">
            <a:extLst>
              <a:ext uri="{FF2B5EF4-FFF2-40B4-BE49-F238E27FC236}">
                <a16:creationId xmlns:a16="http://schemas.microsoft.com/office/drawing/2014/main" id="{26EA0883-5666-CEE8-8BBD-FD8F361978C8}"/>
              </a:ext>
            </a:extLst>
          </p:cNvPr>
          <p:cNvGrpSpPr/>
          <p:nvPr/>
        </p:nvGrpSpPr>
        <p:grpSpPr>
          <a:xfrm>
            <a:off x="877148" y="5947647"/>
            <a:ext cx="10962864" cy="545027"/>
            <a:chOff x="0" y="0"/>
            <a:chExt cx="10962863" cy="545025"/>
          </a:xfrm>
        </p:grpSpPr>
        <p:pic>
          <p:nvPicPr>
            <p:cNvPr id="39" name="Picture 37" descr="Picture 37">
              <a:extLst>
                <a:ext uri="{FF2B5EF4-FFF2-40B4-BE49-F238E27FC236}">
                  <a16:creationId xmlns:a16="http://schemas.microsoft.com/office/drawing/2014/main" id="{D8F9CA81-5C71-CAAB-D9C4-A0E1CC089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Picture 41" descr="Picture 41">
              <a:extLst>
                <a:ext uri="{FF2B5EF4-FFF2-40B4-BE49-F238E27FC236}">
                  <a16:creationId xmlns:a16="http://schemas.microsoft.com/office/drawing/2014/main" id="{DCE709A6-FC6A-2E45-6157-96DE941B1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A31F9F80-FF0B-7A9C-EB4D-8BF4272EA8F9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 bwMode="auto">
          <a:xfrm>
            <a:off x="460440" y="6318696"/>
            <a:ext cx="196527" cy="26930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9986A66F-1EFE-451C-8E55-53E0011D0006}" type="slidenum">
              <a:rPr lang="en-US" sz="1150" smtClean="0"/>
              <a:t>5</a:t>
            </a:fld>
            <a:endParaRPr sz="1150" dirty="0"/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E0746A2B-CA1A-5951-6DE5-96202407924C}"/>
              </a:ext>
            </a:extLst>
          </p:cNvPr>
          <p:cNvSpPr txBox="1"/>
          <p:nvPr/>
        </p:nvSpPr>
        <p:spPr bwMode="auto">
          <a:xfrm>
            <a:off x="486962" y="307913"/>
            <a:ext cx="110017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>
                <a:solidFill>
                  <a:srgbClr val="4A519E"/>
                </a:solidFill>
              </a:rPr>
              <a:t>ПЕРЕХОД В СТРОИТЕЛЬСТВЕ НА РОССИЙСКОЕ ПО В ОБЛАСТИ ТИМ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9B314-0BE8-796A-1F9A-F1E52FFAB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9130" r="69321" b="37479"/>
          <a:stretch>
            <a:fillRect/>
          </a:stretch>
        </p:blipFill>
        <p:spPr>
          <a:xfrm>
            <a:off x="3077141" y="1363663"/>
            <a:ext cx="1828533" cy="1914771"/>
          </a:xfrm>
          <a:prstGeom prst="rect">
            <a:avLst/>
          </a:prstGeom>
        </p:spPr>
      </p:pic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3F6C2DE6-E147-D582-B7C1-6E296BFC8BEF}"/>
              </a:ext>
            </a:extLst>
          </p:cNvPr>
          <p:cNvSpPr/>
          <p:nvPr/>
        </p:nvSpPr>
        <p:spPr>
          <a:xfrm>
            <a:off x="5073590" y="2171116"/>
            <a:ext cx="1828533" cy="733659"/>
          </a:xfrm>
          <a:prstGeom prst="leftRightArrow">
            <a:avLst/>
          </a:prstGeom>
          <a:solidFill>
            <a:srgbClr val="EF8B1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t>интеграция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62DEFB9E-D2AF-5CBC-6800-589372122B9B}"/>
              </a:ext>
            </a:extLst>
          </p:cNvPr>
          <p:cNvSpPr/>
          <p:nvPr/>
        </p:nvSpPr>
        <p:spPr bwMode="auto">
          <a:xfrm>
            <a:off x="318052" y="1986818"/>
            <a:ext cx="3114450" cy="1102259"/>
          </a:xfrm>
          <a:prstGeom prst="roundRect">
            <a:avLst>
              <a:gd name="adj" fmla="val 7964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АИС «Оценка опыта и деловой репутации подрядных организаций»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E8733BED-4A9E-9741-7F98-34785C1A5C57}"/>
              </a:ext>
            </a:extLst>
          </p:cNvPr>
          <p:cNvSpPr/>
          <p:nvPr/>
        </p:nvSpPr>
        <p:spPr bwMode="auto">
          <a:xfrm>
            <a:off x="8899108" y="1986817"/>
            <a:ext cx="3230747" cy="1102259"/>
          </a:xfrm>
          <a:prstGeom prst="roundRect">
            <a:avLst>
              <a:gd name="adj" fmla="val 7964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Каталог программных продуктов для информационного моделирования НОСТРОЙ</a:t>
            </a:r>
          </a:p>
        </p:txBody>
      </p:sp>
      <p:sp>
        <p:nvSpPr>
          <p:cNvPr id="14" name="Скругленный прямоугольник 5">
            <a:extLst>
              <a:ext uri="{FF2B5EF4-FFF2-40B4-BE49-F238E27FC236}">
                <a16:creationId xmlns:a16="http://schemas.microsoft.com/office/drawing/2014/main" id="{466CBA97-45CB-B4F4-8888-06D52911007A}"/>
              </a:ext>
            </a:extLst>
          </p:cNvPr>
          <p:cNvSpPr/>
          <p:nvPr/>
        </p:nvSpPr>
        <p:spPr bwMode="auto">
          <a:xfrm>
            <a:off x="4763196" y="918541"/>
            <a:ext cx="2544417" cy="497236"/>
          </a:xfrm>
          <a:prstGeom prst="roundRect">
            <a:avLst>
              <a:gd name="adj" fmla="val 7964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</a:t>
            </a:r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5A6A7C68-4EA6-555D-1A60-F2C063B0F010}"/>
              </a:ext>
            </a:extLst>
          </p:cNvPr>
          <p:cNvSpPr/>
          <p:nvPr/>
        </p:nvSpPr>
        <p:spPr>
          <a:xfrm>
            <a:off x="1235554" y="4133684"/>
            <a:ext cx="9816762" cy="481384"/>
          </a:xfrm>
          <a:prstGeom prst="roundRect">
            <a:avLst>
              <a:gd name="adj" fmla="val 796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использования российского ПО в области ТИМ </a:t>
            </a:r>
          </a:p>
        </p:txBody>
      </p:sp>
      <p:sp>
        <p:nvSpPr>
          <p:cNvPr id="11" name="Скругленный прямоугольник 5">
            <a:extLst>
              <a:ext uri="{FF2B5EF4-FFF2-40B4-BE49-F238E27FC236}">
                <a16:creationId xmlns:a16="http://schemas.microsoft.com/office/drawing/2014/main" id="{D7CF3615-8A29-9D5C-990C-8C621B15B20B}"/>
              </a:ext>
            </a:extLst>
          </p:cNvPr>
          <p:cNvSpPr/>
          <p:nvPr/>
        </p:nvSpPr>
        <p:spPr>
          <a:xfrm>
            <a:off x="1228929" y="4745186"/>
            <a:ext cx="9816762" cy="640227"/>
          </a:xfrm>
          <a:prstGeom prst="roundRect">
            <a:avLst>
              <a:gd name="adj" fmla="val 796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000" indent="-3420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Стимулирование перехода на российское ПО за счет дополнительных баллов в рейтинге</a:t>
            </a:r>
          </a:p>
        </p:txBody>
      </p:sp>
      <p:sp>
        <p:nvSpPr>
          <p:cNvPr id="18" name="Скругленный прямоугольник 5">
            <a:extLst>
              <a:ext uri="{FF2B5EF4-FFF2-40B4-BE49-F238E27FC236}">
                <a16:creationId xmlns:a16="http://schemas.microsoft.com/office/drawing/2014/main" id="{918EA26D-A386-5E98-8E3C-A184895DA12F}"/>
              </a:ext>
            </a:extLst>
          </p:cNvPr>
          <p:cNvSpPr/>
          <p:nvPr/>
        </p:nvSpPr>
        <p:spPr>
          <a:xfrm>
            <a:off x="1235554" y="5528966"/>
            <a:ext cx="9816762" cy="594372"/>
          </a:xfrm>
          <a:prstGeom prst="roundRect">
            <a:avLst>
              <a:gd name="adj" fmla="val 796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Предоставление аналитической информации заинтересованным лицам </a:t>
            </a:r>
          </a:p>
        </p:txBody>
      </p:sp>
      <p:sp>
        <p:nvSpPr>
          <p:cNvPr id="20" name="Скругленный прямоугольник 5">
            <a:extLst>
              <a:ext uri="{FF2B5EF4-FFF2-40B4-BE49-F238E27FC236}">
                <a16:creationId xmlns:a16="http://schemas.microsoft.com/office/drawing/2014/main" id="{E3302EE9-2C60-0C2F-B658-1F8F3A764497}"/>
              </a:ext>
            </a:extLst>
          </p:cNvPr>
          <p:cNvSpPr/>
          <p:nvPr/>
        </p:nvSpPr>
        <p:spPr bwMode="auto">
          <a:xfrm>
            <a:off x="4763196" y="3476874"/>
            <a:ext cx="2544417" cy="497236"/>
          </a:xfrm>
          <a:prstGeom prst="roundRect">
            <a:avLst>
              <a:gd name="adj" fmla="val 7964"/>
            </a:avLst>
          </a:prstGeom>
          <a:gradFill flip="none" rotWithShape="1">
            <a:gsLst>
              <a:gs pos="0">
                <a:srgbClr val="6FAC46">
                  <a:shade val="30000"/>
                  <a:satMod val="115000"/>
                </a:srgbClr>
              </a:gs>
              <a:gs pos="50000">
                <a:srgbClr val="6FAC46">
                  <a:shade val="67500"/>
                  <a:satMod val="115000"/>
                </a:srgbClr>
              </a:gs>
              <a:gs pos="100000">
                <a:srgbClr val="6FAC46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F79CB-85A9-1A4F-B851-A3E5FD27D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2" t="17647" r="3047" b="37922"/>
          <a:stretch>
            <a:fillRect/>
          </a:stretch>
        </p:blipFill>
        <p:spPr>
          <a:xfrm>
            <a:off x="7070039" y="1423085"/>
            <a:ext cx="1949304" cy="17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78;p21"/>
          <p:cNvGrpSpPr/>
          <p:nvPr/>
        </p:nvGrpSpPr>
        <p:grpSpPr>
          <a:xfrm>
            <a:off x="1738443" y="127955"/>
            <a:ext cx="9587547" cy="5909076"/>
            <a:chOff x="1705175" y="132102"/>
            <a:chExt cx="9898255" cy="6100574"/>
          </a:xfrm>
        </p:grpSpPr>
        <p:pic>
          <p:nvPicPr>
            <p:cNvPr id="1279" name="Google Shape;127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5175" y="132102"/>
              <a:ext cx="9641461" cy="4923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82684" y="5044706"/>
              <a:ext cx="2920746" cy="1187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p21"/>
          <p:cNvSpPr txBox="1"/>
          <p:nvPr/>
        </p:nvSpPr>
        <p:spPr>
          <a:xfrm>
            <a:off x="1700594" y="1258840"/>
            <a:ext cx="4122141" cy="219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802" rIns="0" bIns="0" anchor="t" anchorCtr="0">
            <a:spAutoFit/>
          </a:bodyPr>
          <a:lstStyle/>
          <a:p>
            <a:pPr marL="12301"/>
            <a:r>
              <a:rPr lang="ru-RU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129090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 г.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 marL="12301">
              <a:spcBef>
                <a:spcPts val="354"/>
              </a:spcBef>
            </a:pP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ул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ru-RU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Проспект Мира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 д. </a:t>
            </a:r>
            <a:r>
              <a:rPr lang="ru-RU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34"/>
              </a:spcBef>
            </a:pPr>
            <a:endParaRPr sz="1986" dirty="0">
              <a:latin typeface="Verdana"/>
              <a:ea typeface="Verdana"/>
              <a:cs typeface="Verdana"/>
              <a:sym typeface="Verdana"/>
            </a:endParaRPr>
          </a:p>
          <a:p>
            <a:pPr marL="12301" marR="1716635">
              <a:lnSpc>
                <a:spcPct val="117100"/>
              </a:lnSpc>
            </a:pPr>
            <a:r>
              <a:rPr lang="en-US" sz="1743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info@nostroy.ru 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43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www.nostroy.ru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39"/>
              </a:spcBef>
            </a:pPr>
            <a:endParaRPr sz="2276" dirty="0">
              <a:latin typeface="Verdana"/>
              <a:ea typeface="Verdana"/>
              <a:cs typeface="Verdana"/>
              <a:sym typeface="Verdana"/>
            </a:endParaRPr>
          </a:p>
          <a:p>
            <a:pPr marL="12301"/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раб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тел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.: + 7 (495) 987-31-50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2" name="Google Shape;128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7241" y="3247448"/>
            <a:ext cx="212018" cy="20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9114" y="1404541"/>
            <a:ext cx="192605" cy="2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15427" y="2290782"/>
            <a:ext cx="241659" cy="241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12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52669</TotalTime>
  <Words>382</Words>
  <Application>Microsoft Office PowerPoint</Application>
  <PresentationFormat>Широкоэкранный</PresentationFormat>
  <Paragraphs>84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 Black</vt:lpstr>
      <vt:lpstr>Verdana</vt:lpstr>
      <vt:lpstr>Wingdings</vt:lpstr>
      <vt:lpstr>Office Theme</vt:lpstr>
      <vt:lpstr>Цифровая трансформация строительной отрасли:  ТИМ как ключевой критерий в системе оценки деловой репутации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Санкин Марат Владимирович</cp:lastModifiedBy>
  <cp:revision>745</cp:revision>
  <cp:lastPrinted>2026-04-13T11:53:58Z</cp:lastPrinted>
  <dcterms:modified xsi:type="dcterms:W3CDTF">2026-04-29T14:44:22Z</dcterms:modified>
</cp:coreProperties>
</file>